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85" r:id="rId2"/>
    <p:sldId id="258" r:id="rId3"/>
    <p:sldId id="265" r:id="rId4"/>
    <p:sldId id="283" r:id="rId5"/>
    <p:sldId id="281" r:id="rId6"/>
    <p:sldId id="268" r:id="rId7"/>
    <p:sldId id="284" r:id="rId8"/>
    <p:sldId id="280" r:id="rId9"/>
    <p:sldId id="274" r:id="rId10"/>
    <p:sldId id="273" r:id="rId11"/>
    <p:sldId id="279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FF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DB9C42B-233D-4E84-B54E-647C65FA58B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0659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EF7D8C-9A18-4660-AB12-FBE6471B6879}" type="slidenum">
              <a:rPr lang="ru-RU"/>
              <a:pPr/>
              <a:t>10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k-KZ"/>
              <a:t>1.Таныстыру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826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445AE0-E70D-4C65-8C55-7512AF4AA0E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590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38149-DA29-4183-AFAF-386187371C6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248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C4651F-8368-40DB-BBD8-0CA6B2FBD89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760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53A80-F1E8-42B6-89AA-8DCE5EF67FC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828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B5C3AF-EE05-41E7-A443-2AAD408E309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823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945516-E2B8-4967-975D-D8D4134D1C1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849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15867-031E-4359-A27F-22783FBE695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005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9AB90E-D30C-48A1-8B8F-248B0D16584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99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5B8E5B-B8AD-4971-A96E-0B24685617E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700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8AF5FB-A010-4847-B54A-6A2634F3836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783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C68354-AD97-4C59-9E19-8391C5CAD81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5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882126A-60DE-45FA-84AD-9899875D26C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png"/><Relationship Id="rId3" Type="http://schemas.openxmlformats.org/officeDocument/2006/relationships/audio" Target="../media/audio1.wav"/><Relationship Id="rId7" Type="http://schemas.openxmlformats.org/officeDocument/2006/relationships/image" Target="../media/image10.emf"/><Relationship Id="rId12" Type="http://schemas.openxmlformats.org/officeDocument/2006/relationships/image" Target="../media/image15.jpeg"/><Relationship Id="rId17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9.jpeg"/><Relationship Id="rId1" Type="http://schemas.openxmlformats.org/officeDocument/2006/relationships/audio" Target="file:///D:\DIDAR\&#1050;&#1199;&#1081;\&#1050;&#1059;&#1049;-&#1101;&#1089;&#1090;&#1088;&#1072;&#1076;&#1072;-&#1059;&#1051;&#1067;&#1058;&#1040;&#1059;-&#1050;&#1086;&#1085;&#1080;&#1083;%20&#1090;&#1086;&#1083;&#1082;&#1099;&#1085;&#1099;.mp3" TargetMode="Externa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5" Type="http://schemas.openxmlformats.org/officeDocument/2006/relationships/image" Target="../media/image1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1" y="1295400"/>
            <a:ext cx="8686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k-KZ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ТАҚЫРЫБЫ :  </a:t>
            </a:r>
          </a:p>
          <a:p>
            <a:pPr algn="ctr"/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kk-KZ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АНТОНИМДЕР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310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7" name="WordArt 7"/>
          <p:cNvSpPr>
            <a:spLocks noChangeArrowheads="1" noChangeShapeType="1" noTextEdit="1"/>
          </p:cNvSpPr>
          <p:nvPr/>
        </p:nvSpPr>
        <p:spPr bwMode="auto">
          <a:xfrm>
            <a:off x="2362200" y="762000"/>
            <a:ext cx="4897438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Times New Roman"/>
                <a:cs typeface="Times New Roman"/>
              </a:rPr>
              <a:t>Сабақтың мақсаты:</a:t>
            </a:r>
          </a:p>
        </p:txBody>
      </p:sp>
      <p:sp>
        <p:nvSpPr>
          <p:cNvPr id="7178" name="AutoShape 8"/>
          <p:cNvSpPr>
            <a:spLocks noChangeArrowheads="1"/>
          </p:cNvSpPr>
          <p:nvPr/>
        </p:nvSpPr>
        <p:spPr bwMode="auto">
          <a:xfrm>
            <a:off x="1619250" y="1557338"/>
            <a:ext cx="5903913" cy="1871662"/>
          </a:xfrm>
          <a:prstGeom prst="cloudCallout">
            <a:avLst>
              <a:gd name="adj1" fmla="val -45884"/>
              <a:gd name="adj2" fmla="val 45588"/>
            </a:avLst>
          </a:prstGeom>
          <a:solidFill>
            <a:srgbClr val="FFFF00"/>
          </a:solidFill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kk-KZ" sz="2400" b="1">
                <a:latin typeface="Times New Roman" pitchFamily="18" charset="0"/>
              </a:rPr>
              <a:t>Білімділік:</a:t>
            </a:r>
          </a:p>
          <a:p>
            <a:pPr algn="ctr"/>
            <a:r>
              <a:rPr lang="kk-KZ" sz="1600" b="1" i="1">
                <a:latin typeface="Times New Roman" pitchFamily="18" charset="0"/>
              </a:rPr>
              <a:t>Антоним сөздерді бір-біріне салыстыра отырып,анықтамасын оқушылардың өздері ойлап шығаруға бағыт беру.</a:t>
            </a:r>
            <a:r>
              <a:rPr lang="en-US" sz="1600" b="1" i="1">
                <a:latin typeface="Times New Roman" pitchFamily="18" charset="0"/>
              </a:rPr>
              <a:t>   </a:t>
            </a:r>
            <a:endParaRPr lang="kk-KZ" sz="1600" b="1" i="1">
              <a:latin typeface="Times New Roman" pitchFamily="18" charset="0"/>
            </a:endParaRPr>
          </a:p>
        </p:txBody>
      </p:sp>
      <p:sp>
        <p:nvSpPr>
          <p:cNvPr id="7180" name="AutoShape 10"/>
          <p:cNvSpPr>
            <a:spLocks noChangeArrowheads="1"/>
          </p:cNvSpPr>
          <p:nvPr/>
        </p:nvSpPr>
        <p:spPr bwMode="auto">
          <a:xfrm>
            <a:off x="5111750" y="3581400"/>
            <a:ext cx="4032250" cy="2590800"/>
          </a:xfrm>
          <a:prstGeom prst="cloudCallout">
            <a:avLst>
              <a:gd name="adj1" fmla="val -44606"/>
              <a:gd name="adj2" fmla="val 34435"/>
            </a:avLst>
          </a:prstGeom>
          <a:solidFill>
            <a:srgbClr val="FFCC99"/>
          </a:solidFill>
          <a:ln w="571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kk-KZ" b="1">
                <a:latin typeface="Times New Roman" pitchFamily="18" charset="0"/>
              </a:rPr>
              <a:t>Дамытушылық:</a:t>
            </a:r>
          </a:p>
          <a:p>
            <a:pPr algn="ctr"/>
            <a:r>
              <a:rPr lang="kk-KZ" b="1" i="1">
                <a:latin typeface="Times New Roman" pitchFamily="18" charset="0"/>
              </a:rPr>
              <a:t>Өз ойларын дұрыс жеткізе білуге, байқампаз іскерлігін, шығармашылық қабілетін арттыру, дамыту;</a:t>
            </a:r>
          </a:p>
        </p:txBody>
      </p:sp>
      <p:sp>
        <p:nvSpPr>
          <p:cNvPr id="7181" name="AutoShape 9"/>
          <p:cNvSpPr>
            <a:spLocks noChangeArrowheads="1"/>
          </p:cNvSpPr>
          <p:nvPr/>
        </p:nvSpPr>
        <p:spPr bwMode="auto">
          <a:xfrm>
            <a:off x="685800" y="3429000"/>
            <a:ext cx="3600450" cy="2592388"/>
          </a:xfrm>
          <a:prstGeom prst="cloudCallout">
            <a:avLst>
              <a:gd name="adj1" fmla="val -45634"/>
              <a:gd name="adj2" fmla="val 40139"/>
            </a:avLst>
          </a:prstGeom>
          <a:solidFill>
            <a:srgbClr val="99FF99"/>
          </a:solidFill>
          <a:ln w="57150">
            <a:solidFill>
              <a:srgbClr val="FF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kk-KZ" b="1">
                <a:latin typeface="Times New Roman" pitchFamily="18" charset="0"/>
              </a:rPr>
              <a:t>Тәрбиелік:</a:t>
            </a:r>
          </a:p>
          <a:p>
            <a:pPr algn="ctr"/>
            <a:r>
              <a:rPr lang="kk-KZ" b="1" i="1">
                <a:latin typeface="Times New Roman" pitchFamily="18" charset="0"/>
              </a:rPr>
              <a:t> Сөйлеу мәдениетін қалыптастыру,  оқушылардың тіл байлығын дамыту.</a:t>
            </a:r>
          </a:p>
        </p:txBody>
      </p:sp>
      <p:pic>
        <p:nvPicPr>
          <p:cNvPr id="7182" name="Picture 3" descr="C:\Users\Руслан\Desktop\Мама\Анимашки\Новая папка (2)\billedgast3 - копия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68256">
            <a:off x="3657600" y="4648200"/>
            <a:ext cx="1897063" cy="177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`</a:t>
            </a:r>
            <a:endParaRPr lang="ru-RU"/>
          </a:p>
        </p:txBody>
      </p:sp>
      <p:sp>
        <p:nvSpPr>
          <p:cNvPr id="15400" name="AutoShape 12"/>
          <p:cNvSpPr>
            <a:spLocks noChangeArrowheads="1"/>
          </p:cNvSpPr>
          <p:nvPr/>
        </p:nvSpPr>
        <p:spPr bwMode="auto">
          <a:xfrm>
            <a:off x="1042988" y="404813"/>
            <a:ext cx="3527425" cy="2665412"/>
          </a:xfrm>
          <a:prstGeom prst="star8">
            <a:avLst>
              <a:gd name="adj" fmla="val 38250"/>
            </a:avLst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k-KZ" b="1">
                <a:latin typeface="Times New Roman" pitchFamily="18" charset="0"/>
              </a:rPr>
              <a:t>Пән аралық байланыс:</a:t>
            </a:r>
          </a:p>
          <a:p>
            <a:pPr algn="ctr"/>
            <a:r>
              <a:rPr lang="kk-KZ" b="1" i="1"/>
              <a:t> әдебиет</a:t>
            </a:r>
            <a:r>
              <a:rPr lang="kk-KZ" b="1" i="1">
                <a:latin typeface="Times New Roman" pitchFamily="18" charset="0"/>
              </a:rPr>
              <a:t>, </a:t>
            </a:r>
            <a:r>
              <a:rPr lang="kk-KZ" b="1" i="1"/>
              <a:t> өнер</a:t>
            </a:r>
          </a:p>
          <a:p>
            <a:pPr algn="ctr"/>
            <a:endParaRPr lang="ru-RU" b="1" i="1">
              <a:latin typeface="Times New Roman" pitchFamily="18" charset="0"/>
            </a:endParaRPr>
          </a:p>
        </p:txBody>
      </p:sp>
      <p:sp>
        <p:nvSpPr>
          <p:cNvPr id="15401" name="AutoShape 14"/>
          <p:cNvSpPr>
            <a:spLocks noChangeArrowheads="1"/>
          </p:cNvSpPr>
          <p:nvPr/>
        </p:nvSpPr>
        <p:spPr bwMode="auto">
          <a:xfrm>
            <a:off x="4643438" y="333375"/>
            <a:ext cx="3527425" cy="2690813"/>
          </a:xfrm>
          <a:prstGeom prst="star8">
            <a:avLst>
              <a:gd name="adj" fmla="val 38250"/>
            </a:avLst>
          </a:prstGeom>
          <a:solidFill>
            <a:srgbClr val="FF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k-KZ" b="1">
                <a:latin typeface="Times New Roman" pitchFamily="18" charset="0"/>
              </a:rPr>
              <a:t>Сабақтың көрнекілігі:</a:t>
            </a:r>
          </a:p>
          <a:p>
            <a:pPr algn="ctr"/>
            <a:r>
              <a:rPr lang="kk-KZ" b="1" i="1">
                <a:latin typeface="Times New Roman" pitchFamily="18" charset="0"/>
              </a:rPr>
              <a:t>Интер тақта, </a:t>
            </a:r>
            <a:r>
              <a:rPr lang="en-US" b="1" i="1">
                <a:latin typeface="Times New Roman" pitchFamily="18" charset="0"/>
              </a:rPr>
              <a:t> </a:t>
            </a:r>
            <a:r>
              <a:rPr lang="kk-KZ" b="1" i="1"/>
              <a:t>кестелер</a:t>
            </a:r>
            <a:r>
              <a:rPr lang="kk-KZ" b="1" i="1">
                <a:latin typeface="Times New Roman" pitchFamily="18" charset="0"/>
              </a:rPr>
              <a:t> </a:t>
            </a:r>
          </a:p>
          <a:p>
            <a:pPr algn="ctr"/>
            <a:r>
              <a:rPr lang="kk-KZ" b="1" i="1">
                <a:latin typeface="Times New Roman" pitchFamily="18" charset="0"/>
              </a:rPr>
              <a:t>фотосуреттер т.б</a:t>
            </a:r>
            <a:endParaRPr lang="ru-RU" b="1" i="1">
              <a:latin typeface="Times New Roman" pitchFamily="18" charset="0"/>
            </a:endParaRPr>
          </a:p>
        </p:txBody>
      </p:sp>
      <p:sp>
        <p:nvSpPr>
          <p:cNvPr id="15402" name="AutoShape 13"/>
          <p:cNvSpPr>
            <a:spLocks noChangeArrowheads="1"/>
          </p:cNvSpPr>
          <p:nvPr/>
        </p:nvSpPr>
        <p:spPr bwMode="auto">
          <a:xfrm>
            <a:off x="1066800" y="3276600"/>
            <a:ext cx="3527425" cy="2952750"/>
          </a:xfrm>
          <a:prstGeom prst="star8">
            <a:avLst>
              <a:gd name="adj" fmla="val 38250"/>
            </a:avLst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k-KZ" b="1">
                <a:latin typeface="Times New Roman" pitchFamily="18" charset="0"/>
              </a:rPr>
              <a:t>Сабақтың түрі:</a:t>
            </a:r>
          </a:p>
          <a:p>
            <a:pPr algn="ctr"/>
            <a:r>
              <a:rPr lang="kk-KZ" b="1" i="1">
                <a:latin typeface="Times New Roman" pitchFamily="18" charset="0"/>
              </a:rPr>
              <a:t>Аралас сабақ</a:t>
            </a:r>
          </a:p>
          <a:p>
            <a:pPr algn="ctr"/>
            <a:endParaRPr lang="ru-RU" b="1" i="1">
              <a:latin typeface="Times New Roman" pitchFamily="18" charset="0"/>
            </a:endParaRPr>
          </a:p>
        </p:txBody>
      </p:sp>
      <p:sp>
        <p:nvSpPr>
          <p:cNvPr id="15403" name="AutoShape 15"/>
          <p:cNvSpPr>
            <a:spLocks noChangeArrowheads="1"/>
          </p:cNvSpPr>
          <p:nvPr/>
        </p:nvSpPr>
        <p:spPr bwMode="auto">
          <a:xfrm>
            <a:off x="5105400" y="3048000"/>
            <a:ext cx="3527425" cy="3097213"/>
          </a:xfrm>
          <a:prstGeom prst="star8">
            <a:avLst>
              <a:gd name="adj" fmla="val 3825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k-KZ" b="1">
                <a:latin typeface="Times New Roman" pitchFamily="18" charset="0"/>
              </a:rPr>
              <a:t>Сабақтың әдісі: </a:t>
            </a:r>
            <a:r>
              <a:rPr lang="kk-KZ" b="1" i="1">
                <a:latin typeface="Times New Roman" pitchFamily="18" charset="0"/>
              </a:rPr>
              <a:t>Сын </a:t>
            </a:r>
          </a:p>
          <a:p>
            <a:pPr algn="ctr"/>
            <a:r>
              <a:rPr lang="kk-KZ" b="1" i="1">
                <a:latin typeface="Times New Roman" pitchFamily="18" charset="0"/>
              </a:rPr>
              <a:t>тұрғысынан ойлау, </a:t>
            </a:r>
          </a:p>
          <a:p>
            <a:pPr algn="ctr"/>
            <a:r>
              <a:rPr lang="kk-KZ" b="1" i="1">
                <a:latin typeface="Times New Roman" pitchFamily="18" charset="0"/>
              </a:rPr>
              <a:t>түсіндіру, әңгімелеу</a:t>
            </a:r>
          </a:p>
          <a:p>
            <a:pPr algn="ctr"/>
            <a:r>
              <a:rPr lang="kk-KZ" b="1" i="1">
                <a:latin typeface="Times New Roman" pitchFamily="18" charset="0"/>
              </a:rPr>
              <a:t>топтастыру</a:t>
            </a:r>
          </a:p>
          <a:p>
            <a:pPr algn="ctr"/>
            <a:endParaRPr lang="ru-RU" b="1" i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Прямоугольник 13"/>
          <p:cNvSpPr>
            <a:spLocks noChangeArrowheads="1"/>
          </p:cNvSpPr>
          <p:nvPr/>
        </p:nvSpPr>
        <p:spPr bwMode="auto">
          <a:xfrm>
            <a:off x="7567613" y="3473450"/>
            <a:ext cx="2286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endParaRPr lang="en-US" sz="2400" b="1" i="1">
              <a:solidFill>
                <a:srgbClr val="000066"/>
              </a:solidFill>
              <a:cs typeface="Times New Roman" pitchFamily="18" charset="0"/>
            </a:endParaRPr>
          </a:p>
          <a:p>
            <a:pPr algn="ctr"/>
            <a:endParaRPr lang="ru-RU" sz="2400" b="1" i="1">
              <a:solidFill>
                <a:srgbClr val="000066"/>
              </a:solidFill>
              <a:cs typeface="Times New Roman" pitchFamily="18" charset="0"/>
            </a:endParaRPr>
          </a:p>
        </p:txBody>
      </p:sp>
      <p:sp>
        <p:nvSpPr>
          <p:cNvPr id="46083" name="Прямоугольник 16"/>
          <p:cNvSpPr>
            <a:spLocks noChangeArrowheads="1"/>
          </p:cNvSpPr>
          <p:nvPr/>
        </p:nvSpPr>
        <p:spPr bwMode="auto">
          <a:xfrm>
            <a:off x="6264275" y="2949575"/>
            <a:ext cx="2286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endParaRPr lang="en-US" sz="2400" b="1" i="1">
              <a:solidFill>
                <a:srgbClr val="000066"/>
              </a:solidFill>
              <a:cs typeface="Times New Roman" pitchFamily="18" charset="0"/>
            </a:endParaRPr>
          </a:p>
          <a:p>
            <a:pPr algn="ctr"/>
            <a:endParaRPr lang="ru-RU" sz="2400" b="1" i="1">
              <a:solidFill>
                <a:srgbClr val="000066"/>
              </a:solidFill>
              <a:cs typeface="Times New Roman" pitchFamily="18" charset="0"/>
            </a:endParaRPr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 rot="10800000">
            <a:off x="4786314" y="2928934"/>
            <a:ext cx="3428992" cy="1785950"/>
          </a:xfrm>
          <a:prstGeom prst="cloudCallout">
            <a:avLst>
              <a:gd name="adj1" fmla="val 34153"/>
              <a:gd name="adj2" fmla="val 921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10800000"/>
          <a:lstStyle/>
          <a:p>
            <a:pPr algn="ctr">
              <a:defRPr/>
            </a:pPr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Синонимдер</a:t>
            </a:r>
            <a:endParaRPr lang="en-US" sz="2400" b="1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 rot="5400000">
            <a:off x="1500166" y="1928802"/>
            <a:ext cx="1214446" cy="3357586"/>
          </a:xfrm>
          <a:prstGeom prst="cloudCallout">
            <a:avLst>
              <a:gd name="adj1" fmla="val -152334"/>
              <a:gd name="adj2" fmla="val -18272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10800000" vert="eaVert"/>
          <a:lstStyle/>
          <a:p>
            <a:pPr algn="ctr">
              <a:defRPr/>
            </a:pPr>
            <a:r>
              <a:rPr lang="kk-K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Көп мағыналы сөздер</a:t>
            </a:r>
            <a:endParaRPr lang="ru-RU" sz="2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 rot="10800000">
            <a:off x="5143504" y="5214950"/>
            <a:ext cx="3500462" cy="1357322"/>
          </a:xfrm>
          <a:prstGeom prst="cloudCallout">
            <a:avLst>
              <a:gd name="adj1" fmla="val -12080"/>
              <a:gd name="adj2" fmla="val 104842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10800000"/>
          <a:lstStyle/>
          <a:p>
            <a:pPr>
              <a:defRPr/>
            </a:pPr>
            <a:r>
              <a:rPr lang="kk-KZ" sz="24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Антонимдер</a:t>
            </a:r>
          </a:p>
          <a:p>
            <a:pPr>
              <a:defRPr/>
            </a:pPr>
            <a:endParaRPr lang="ru-RU" sz="2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93" name="Прямоугольник 13"/>
          <p:cNvSpPr>
            <a:spLocks noChangeArrowheads="1"/>
          </p:cNvSpPr>
          <p:nvPr/>
        </p:nvSpPr>
        <p:spPr bwMode="auto">
          <a:xfrm>
            <a:off x="7567613" y="3473450"/>
            <a:ext cx="2286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endParaRPr lang="en-US" sz="2400" b="1" i="1">
              <a:solidFill>
                <a:srgbClr val="000066"/>
              </a:solidFill>
              <a:cs typeface="Times New Roman" pitchFamily="18" charset="0"/>
            </a:endParaRPr>
          </a:p>
          <a:p>
            <a:pPr algn="ctr"/>
            <a:endParaRPr lang="ru-RU" sz="2400" b="1" i="1">
              <a:solidFill>
                <a:srgbClr val="000066"/>
              </a:solidFill>
              <a:cs typeface="Times New Roman" pitchFamily="18" charset="0"/>
            </a:endParaRPr>
          </a:p>
        </p:txBody>
      </p:sp>
      <p:sp>
        <p:nvSpPr>
          <p:cNvPr id="46094" name="Прямоугольник 16"/>
          <p:cNvSpPr>
            <a:spLocks noChangeArrowheads="1"/>
          </p:cNvSpPr>
          <p:nvPr/>
        </p:nvSpPr>
        <p:spPr bwMode="auto">
          <a:xfrm>
            <a:off x="6000750" y="3214688"/>
            <a:ext cx="2286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endParaRPr lang="en-US" sz="2400" b="1" i="1">
              <a:solidFill>
                <a:srgbClr val="000066"/>
              </a:solidFill>
              <a:cs typeface="Times New Roman" pitchFamily="18" charset="0"/>
            </a:endParaRPr>
          </a:p>
          <a:p>
            <a:pPr algn="ctr"/>
            <a:endParaRPr lang="ru-RU" sz="2400" b="1" i="1">
              <a:solidFill>
                <a:srgbClr val="000066"/>
              </a:solidFill>
              <a:cs typeface="Times New Roman" pitchFamily="18" charset="0"/>
            </a:endParaRPr>
          </a:p>
        </p:txBody>
      </p:sp>
      <p:sp>
        <p:nvSpPr>
          <p:cNvPr id="9" name="Солнце 8"/>
          <p:cNvSpPr/>
          <p:nvPr/>
        </p:nvSpPr>
        <p:spPr>
          <a:xfrm>
            <a:off x="1857375" y="0"/>
            <a:ext cx="5143500" cy="3000375"/>
          </a:xfrm>
          <a:prstGeom prst="sun">
            <a:avLst/>
          </a:prstGeom>
          <a:solidFill>
            <a:srgbClr val="FFFF00"/>
          </a:solidFill>
          <a:ln>
            <a:solidFill>
              <a:srgbClr val="FF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err="1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Сөздің</a:t>
            </a:r>
            <a:endParaRPr lang="ru-RU" sz="2400" dirty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dirty="0" err="1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лексикалық мағыналары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 rot="5400000">
            <a:off x="1285852" y="4000504"/>
            <a:ext cx="1500198" cy="3357586"/>
          </a:xfrm>
          <a:prstGeom prst="cloudCallout">
            <a:avLst>
              <a:gd name="adj1" fmla="val -95176"/>
              <a:gd name="adj2" fmla="val -39095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10800000" vert="eaVert"/>
          <a:lstStyle/>
          <a:p>
            <a:pPr algn="ctr">
              <a:defRPr/>
            </a:pPr>
            <a:r>
              <a:rPr lang="kk-K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Омонимдер</a:t>
            </a:r>
            <a:endParaRPr lang="ru-RU" sz="2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57" name="AutoShape 25"/>
          <p:cNvSpPr>
            <a:spLocks noChangeArrowheads="1"/>
          </p:cNvSpPr>
          <p:nvPr/>
        </p:nvSpPr>
        <p:spPr bwMode="auto">
          <a:xfrm>
            <a:off x="1143000" y="0"/>
            <a:ext cx="6781800" cy="838200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4056" name="AutoShape 24"/>
          <p:cNvSpPr>
            <a:spLocks noChangeArrowheads="1"/>
          </p:cNvSpPr>
          <p:nvPr/>
        </p:nvSpPr>
        <p:spPr bwMode="auto">
          <a:xfrm>
            <a:off x="838200" y="1752600"/>
            <a:ext cx="7543800" cy="4419600"/>
          </a:xfrm>
          <a:prstGeom prst="foldedCorner">
            <a:avLst>
              <a:gd name="adj" fmla="val 12500"/>
            </a:avLst>
          </a:prstGeom>
          <a:solidFill>
            <a:srgbClr val="00FFFF"/>
          </a:solidFill>
          <a:ln w="9525">
            <a:solidFill>
              <a:srgbClr val="FFFF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3200400" y="0"/>
            <a:ext cx="2692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kk-KZ" sz="3600">
                <a:solidFill>
                  <a:srgbClr val="FF0000"/>
                </a:solidFill>
              </a:rPr>
              <a:t>Жаңа сабақ</a:t>
            </a:r>
          </a:p>
          <a:p>
            <a:endParaRPr lang="ru-RU" sz="3600">
              <a:solidFill>
                <a:srgbClr val="FF0000"/>
              </a:solidFill>
            </a:endParaRPr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1905000" y="914400"/>
            <a:ext cx="51768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k-KZ" sz="2400"/>
              <a:t>Мына сөзжұмбаққа қарасақ, бүгінгі </a:t>
            </a:r>
          </a:p>
          <a:p>
            <a:r>
              <a:rPr lang="kk-KZ" sz="2400"/>
              <a:t>сабақтың тақырыбы шығады </a:t>
            </a:r>
            <a:endParaRPr lang="ru-RU" sz="2400"/>
          </a:p>
        </p:txBody>
      </p:sp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1620838" y="2209800"/>
            <a:ext cx="22431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k-KZ"/>
              <a:t>1. Баланың панасы</a:t>
            </a:r>
            <a:endParaRPr lang="ru-RU"/>
          </a:p>
        </p:txBody>
      </p:sp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1611313" y="2667000"/>
            <a:ext cx="13430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k-KZ"/>
              <a:t>2.Ас атасы</a:t>
            </a:r>
            <a:endParaRPr lang="ru-RU"/>
          </a:p>
        </p:txBody>
      </p:sp>
      <p:sp>
        <p:nvSpPr>
          <p:cNvPr id="44043" name="Text Box 11"/>
          <p:cNvSpPr txBox="1">
            <a:spLocks noChangeArrowheads="1"/>
          </p:cNvSpPr>
          <p:nvPr/>
        </p:nvSpPr>
        <p:spPr bwMode="auto">
          <a:xfrm>
            <a:off x="1611313" y="3124200"/>
            <a:ext cx="19002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k-KZ"/>
              <a:t>3.Өткен өміріміз</a:t>
            </a:r>
            <a:endParaRPr lang="ru-RU"/>
          </a:p>
        </p:txBody>
      </p:sp>
      <p:sp>
        <p:nvSpPr>
          <p:cNvPr id="44044" name="Text Box 12"/>
          <p:cNvSpPr txBox="1">
            <a:spLocks noChangeArrowheads="1"/>
          </p:cNvSpPr>
          <p:nvPr/>
        </p:nvSpPr>
        <p:spPr bwMode="auto">
          <a:xfrm>
            <a:off x="1611313" y="3505200"/>
            <a:ext cx="16795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k-KZ"/>
              <a:t>4.Ортақ үйіміз</a:t>
            </a:r>
            <a:endParaRPr lang="ru-RU"/>
          </a:p>
        </p:txBody>
      </p:sp>
      <p:sp>
        <p:nvSpPr>
          <p:cNvPr id="44045" name="Text Box 13"/>
          <p:cNvSpPr txBox="1">
            <a:spLocks noChangeArrowheads="1"/>
          </p:cNvSpPr>
          <p:nvPr/>
        </p:nvSpPr>
        <p:spPr bwMode="auto">
          <a:xfrm>
            <a:off x="1620838" y="3929063"/>
            <a:ext cx="32781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k-KZ"/>
              <a:t>5.Ана жағынан туысқан адам</a:t>
            </a:r>
            <a:endParaRPr lang="ru-RU"/>
          </a:p>
        </p:txBody>
      </p:sp>
      <p:sp>
        <p:nvSpPr>
          <p:cNvPr id="44047" name="Text Box 15"/>
          <p:cNvSpPr txBox="1">
            <a:spLocks noChangeArrowheads="1"/>
          </p:cNvSpPr>
          <p:nvPr/>
        </p:nvSpPr>
        <p:spPr bwMode="auto">
          <a:xfrm>
            <a:off x="1649413" y="4414838"/>
            <a:ext cx="2562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k-KZ"/>
              <a:t>6.Жеті қазынының бірі</a:t>
            </a:r>
            <a:endParaRPr lang="ru-RU"/>
          </a:p>
        </p:txBody>
      </p:sp>
      <p:sp>
        <p:nvSpPr>
          <p:cNvPr id="44048" name="Text Box 16"/>
          <p:cNvSpPr txBox="1">
            <a:spLocks noChangeArrowheads="1"/>
          </p:cNvSpPr>
          <p:nvPr/>
        </p:nvSpPr>
        <p:spPr bwMode="auto">
          <a:xfrm>
            <a:off x="1644650" y="4872038"/>
            <a:ext cx="156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k-KZ"/>
              <a:t>7.Көптің түбі </a:t>
            </a:r>
            <a:endParaRPr lang="ru-RU"/>
          </a:p>
        </p:txBody>
      </p:sp>
      <p:sp>
        <p:nvSpPr>
          <p:cNvPr id="44049" name="Text Box 17"/>
          <p:cNvSpPr txBox="1">
            <a:spLocks noChangeArrowheads="1"/>
          </p:cNvSpPr>
          <p:nvPr/>
        </p:nvSpPr>
        <p:spPr bwMode="auto">
          <a:xfrm>
            <a:off x="5802313" y="2057400"/>
            <a:ext cx="603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k-KZ" b="1">
                <a:solidFill>
                  <a:srgbClr val="FF0000"/>
                </a:solidFill>
              </a:rPr>
              <a:t>А</a:t>
            </a:r>
            <a:r>
              <a:rPr lang="kk-KZ"/>
              <a:t>на</a:t>
            </a:r>
            <a:endParaRPr lang="ru-RU"/>
          </a:p>
        </p:txBody>
      </p:sp>
      <p:sp>
        <p:nvSpPr>
          <p:cNvPr id="44050" name="Text Box 18"/>
          <p:cNvSpPr txBox="1">
            <a:spLocks noChangeArrowheads="1"/>
          </p:cNvSpPr>
          <p:nvPr/>
        </p:nvSpPr>
        <p:spPr bwMode="auto">
          <a:xfrm>
            <a:off x="5802313" y="2667000"/>
            <a:ext cx="603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k-KZ" b="1">
                <a:solidFill>
                  <a:srgbClr val="FF0000"/>
                </a:solidFill>
              </a:rPr>
              <a:t>Н</a:t>
            </a:r>
            <a:r>
              <a:rPr lang="kk-KZ"/>
              <a:t>ан</a:t>
            </a:r>
            <a:endParaRPr lang="ru-RU"/>
          </a:p>
        </p:txBody>
      </p:sp>
      <p:sp>
        <p:nvSpPr>
          <p:cNvPr id="44051" name="Text Box 19"/>
          <p:cNvSpPr txBox="1">
            <a:spLocks noChangeArrowheads="1"/>
          </p:cNvSpPr>
          <p:nvPr/>
        </p:nvSpPr>
        <p:spPr bwMode="auto">
          <a:xfrm>
            <a:off x="5802313" y="3124200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k-KZ" b="1">
                <a:solidFill>
                  <a:srgbClr val="FF0000"/>
                </a:solidFill>
              </a:rPr>
              <a:t>Т</a:t>
            </a:r>
            <a:r>
              <a:rPr lang="kk-KZ"/>
              <a:t>арих</a:t>
            </a:r>
            <a:endParaRPr lang="ru-RU"/>
          </a:p>
        </p:txBody>
      </p:sp>
      <p:sp>
        <p:nvSpPr>
          <p:cNvPr id="44052" name="Text Box 20"/>
          <p:cNvSpPr txBox="1">
            <a:spLocks noChangeArrowheads="1"/>
          </p:cNvSpPr>
          <p:nvPr/>
        </p:nvSpPr>
        <p:spPr bwMode="auto">
          <a:xfrm>
            <a:off x="5802313" y="3581400"/>
            <a:ext cx="720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k-KZ" b="1">
                <a:solidFill>
                  <a:srgbClr val="FF0000"/>
                </a:solidFill>
              </a:rPr>
              <a:t>О</a:t>
            </a:r>
            <a:r>
              <a:rPr lang="kk-KZ"/>
              <a:t>тан</a:t>
            </a:r>
            <a:endParaRPr lang="ru-RU"/>
          </a:p>
        </p:txBody>
      </p:sp>
      <p:sp>
        <p:nvSpPr>
          <p:cNvPr id="44053" name="Text Box 21"/>
          <p:cNvSpPr txBox="1">
            <a:spLocks noChangeArrowheads="1"/>
          </p:cNvSpPr>
          <p:nvPr/>
        </p:nvSpPr>
        <p:spPr bwMode="auto">
          <a:xfrm>
            <a:off x="5802313" y="3937000"/>
            <a:ext cx="10556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k-KZ" sz="2000">
                <a:solidFill>
                  <a:srgbClr val="FF0000"/>
                </a:solidFill>
              </a:rPr>
              <a:t>Н</a:t>
            </a:r>
            <a:r>
              <a:rPr lang="kk-KZ"/>
              <a:t>ағашы</a:t>
            </a:r>
            <a:endParaRPr lang="ru-RU"/>
          </a:p>
        </p:txBody>
      </p:sp>
      <p:sp>
        <p:nvSpPr>
          <p:cNvPr id="44054" name="Text Box 22"/>
          <p:cNvSpPr txBox="1">
            <a:spLocks noChangeArrowheads="1"/>
          </p:cNvSpPr>
          <p:nvPr/>
        </p:nvSpPr>
        <p:spPr bwMode="auto">
          <a:xfrm>
            <a:off x="5802313" y="4419600"/>
            <a:ext cx="4540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k-KZ" b="1">
                <a:solidFill>
                  <a:srgbClr val="FF0000"/>
                </a:solidFill>
              </a:rPr>
              <a:t>И</a:t>
            </a:r>
            <a:r>
              <a:rPr lang="kk-KZ"/>
              <a:t>т</a:t>
            </a:r>
            <a:endParaRPr lang="ru-RU"/>
          </a:p>
        </p:txBody>
      </p:sp>
      <p:sp>
        <p:nvSpPr>
          <p:cNvPr id="44055" name="Text Box 23"/>
          <p:cNvSpPr txBox="1">
            <a:spLocks noChangeArrowheads="1"/>
          </p:cNvSpPr>
          <p:nvPr/>
        </p:nvSpPr>
        <p:spPr bwMode="auto">
          <a:xfrm>
            <a:off x="5802313" y="4876800"/>
            <a:ext cx="9826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k-KZ">
                <a:solidFill>
                  <a:srgbClr val="FF0000"/>
                </a:solidFill>
              </a:rPr>
              <a:t>М</a:t>
            </a:r>
            <a:r>
              <a:rPr lang="kk-KZ"/>
              <a:t>ереке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4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4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4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4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4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4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4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4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9" grpId="0"/>
      <p:bldP spid="44050" grpId="0"/>
      <p:bldP spid="44051" grpId="0"/>
      <p:bldP spid="44052" grpId="0"/>
      <p:bldP spid="44053" grpId="0"/>
      <p:bldP spid="44054" grpId="0"/>
      <p:bldP spid="440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Содержимое 5"/>
          <p:cNvSpPr>
            <a:spLocks noGrp="1"/>
          </p:cNvSpPr>
          <p:nvPr>
            <p:ph idx="4294967295"/>
          </p:nvPr>
        </p:nvSpPr>
        <p:spPr>
          <a:xfrm>
            <a:off x="381000" y="1143000"/>
            <a:ext cx="8229600" cy="5715000"/>
          </a:xfrm>
        </p:spPr>
        <p:txBody>
          <a:bodyPr/>
          <a:lstStyle/>
          <a:p>
            <a:pPr marL="273050" indent="-273050" algn="ctr"/>
            <a:r>
              <a:rPr lang="kk-KZ">
                <a:latin typeface="Times New Roman" pitchFamily="18" charset="0"/>
                <a:cs typeface="Times New Roman" pitchFamily="18" charset="0"/>
              </a:rPr>
              <a:t>Мағыналары бір-біріне </a:t>
            </a:r>
          </a:p>
          <a:p>
            <a:pPr marL="273050" indent="-273050" algn="ctr">
              <a:buFontTx/>
              <a:buNone/>
            </a:pPr>
            <a:r>
              <a:rPr lang="kk-KZ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қарама-қарсы</a:t>
            </a:r>
            <a:r>
              <a:rPr lang="kk-KZ">
                <a:latin typeface="Times New Roman" pitchFamily="18" charset="0"/>
                <a:cs typeface="Times New Roman" pitchFamily="18" charset="0"/>
              </a:rPr>
              <a:t> сөздер  </a:t>
            </a:r>
          </a:p>
          <a:p>
            <a:pPr marL="273050" indent="-273050" algn="ctr">
              <a:buFontTx/>
              <a:buNone/>
            </a:pPr>
            <a:endParaRPr lang="kk-KZ">
              <a:latin typeface="Times New Roman" pitchFamily="18" charset="0"/>
              <a:cs typeface="Times New Roman" pitchFamily="18" charset="0"/>
            </a:endParaRPr>
          </a:p>
          <a:p>
            <a:pPr marL="273050" indent="-273050" algn="just">
              <a:buFontTx/>
              <a:buNone/>
            </a:pPr>
            <a:r>
              <a:rPr lang="kk-KZ">
                <a:latin typeface="Times New Roman" pitchFamily="18" charset="0"/>
                <a:cs typeface="Times New Roman" pitchFamily="18" charset="0"/>
              </a:rPr>
              <a:t>    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олнце 14"/>
          <p:cNvSpPr/>
          <p:nvPr/>
        </p:nvSpPr>
        <p:spPr>
          <a:xfrm>
            <a:off x="6286512" y="2643182"/>
            <a:ext cx="1285875" cy="1343025"/>
          </a:xfrm>
          <a:prstGeom prst="sun">
            <a:avLst/>
          </a:prstGeom>
          <a:solidFill>
            <a:srgbClr val="FFFF0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" name="Месяц 15"/>
          <p:cNvSpPr/>
          <p:nvPr/>
        </p:nvSpPr>
        <p:spPr>
          <a:xfrm>
            <a:off x="7715250" y="2786063"/>
            <a:ext cx="785813" cy="1000125"/>
          </a:xfrm>
          <a:prstGeom prst="mo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Управляющая кнопка: домой 16">
            <a:hlinkClick r:id="" action="ppaction://hlinkshowjump?jump=firstslide" highlightClick="1"/>
          </p:cNvPr>
          <p:cNvSpPr/>
          <p:nvPr/>
        </p:nvSpPr>
        <p:spPr>
          <a:xfrm>
            <a:off x="571500" y="3286125"/>
            <a:ext cx="1000125" cy="1214438"/>
          </a:xfrm>
          <a:prstGeom prst="actionButtonHom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758930" y="236515"/>
            <a:ext cx="5751897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Lef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5400" b="1" spc="600" dirty="0">
                <a:ln>
                  <a:solidFill>
                    <a:schemeClr val="accent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Антонимдер</a:t>
            </a:r>
            <a:endParaRPr lang="ru-RU" sz="5400" b="1" spc="50" dirty="0">
              <a:ln>
                <a:solidFill>
                  <a:schemeClr val="accent1"/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4357688" y="3071813"/>
            <a:ext cx="1571625" cy="1587"/>
          </a:xfrm>
          <a:prstGeom prst="straightConnector1">
            <a:avLst/>
          </a:prstGeom>
          <a:ln>
            <a:solidFill>
              <a:srgbClr val="17CF6A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Скругленная соединительная линия 22"/>
          <p:cNvCxnSpPr/>
          <p:nvPr/>
        </p:nvCxnSpPr>
        <p:spPr>
          <a:xfrm>
            <a:off x="4357688" y="3214688"/>
            <a:ext cx="1500187" cy="549275"/>
          </a:xfrm>
          <a:prstGeom prst="curvedConnector3">
            <a:avLst>
              <a:gd name="adj1" fmla="val 50000"/>
            </a:avLst>
          </a:prstGeom>
          <a:ln>
            <a:solidFill>
              <a:srgbClr val="17CF6A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Плюс 25"/>
          <p:cNvSpPr/>
          <p:nvPr/>
        </p:nvSpPr>
        <p:spPr>
          <a:xfrm>
            <a:off x="6357938" y="5000625"/>
            <a:ext cx="1071562" cy="1143000"/>
          </a:xfrm>
          <a:prstGeom prst="mathPlu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Минус 27"/>
          <p:cNvSpPr/>
          <p:nvPr/>
        </p:nvSpPr>
        <p:spPr>
          <a:xfrm>
            <a:off x="7286625" y="5214938"/>
            <a:ext cx="1071563" cy="642937"/>
          </a:xfrm>
          <a:prstGeom prst="mathMinu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9469" name="Picture 7" descr="gulan00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5429250"/>
            <a:ext cx="1285875" cy="109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0" name="Picture 14" descr="gul102_small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4857750"/>
            <a:ext cx="1258888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4857750"/>
            <a:ext cx="1285875" cy="1481138"/>
          </a:xfrm>
          <a:prstGeom prst="rect">
            <a:avLst/>
          </a:prstGeom>
          <a:noFill/>
          <a:ln w="9525" cap="rnd" cmpd="dbl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2" name="Picture 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4929188"/>
            <a:ext cx="1233487" cy="1381125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7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k-KZ"/>
          </a:p>
        </p:txBody>
      </p:sp>
      <p:sp>
        <p:nvSpPr>
          <p:cNvPr id="58" name="Управляющая кнопка: домой 57">
            <a:hlinkClick r:id="" action="ppaction://hlinkshowjump?jump=firstslide" highlightClick="1"/>
          </p:cNvPr>
          <p:cNvSpPr/>
          <p:nvPr/>
        </p:nvSpPr>
        <p:spPr>
          <a:xfrm>
            <a:off x="1714500" y="2357438"/>
            <a:ext cx="1785938" cy="2214562"/>
          </a:xfrm>
          <a:prstGeom prst="actionButtonHom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8" grpId="0" animBg="1"/>
      <p:bldP spid="5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/>
          </p:cNvSpPr>
          <p:nvPr/>
        </p:nvSpPr>
        <p:spPr bwMode="auto">
          <a:xfrm>
            <a:off x="838200" y="228600"/>
            <a:ext cx="7686675" cy="928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bIns="0" anchor="b"/>
          <a:lstStyle/>
          <a:p>
            <a:pPr algn="ctr"/>
            <a:r>
              <a:rPr lang="kk-KZ" sz="39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9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Ой шақыру</a:t>
            </a:r>
            <a:br>
              <a:rPr lang="kk-KZ" sz="28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Кім жылдам</a:t>
            </a:r>
            <a:r>
              <a:rPr lang="kk-KZ" sz="39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47109" name="Oval 5"/>
          <p:cNvSpPr>
            <a:spLocks noChangeArrowheads="1"/>
          </p:cNvSpPr>
          <p:nvPr/>
        </p:nvSpPr>
        <p:spPr bwMode="auto">
          <a:xfrm>
            <a:off x="3048000" y="2819400"/>
            <a:ext cx="3200400" cy="1905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k-KZ" sz="2000" b="1"/>
              <a:t>Мағыналары бір-біріне </a:t>
            </a:r>
          </a:p>
          <a:p>
            <a:pPr algn="ctr"/>
            <a:r>
              <a:rPr lang="kk-KZ" sz="2000" b="1">
                <a:solidFill>
                  <a:srgbClr val="FF0000"/>
                </a:solidFill>
              </a:rPr>
              <a:t>қарама - қарсы</a:t>
            </a:r>
            <a:r>
              <a:rPr lang="kk-KZ" sz="2000" b="1"/>
              <a:t> сөздер </a:t>
            </a:r>
            <a:endParaRPr lang="ru-RU" sz="2000" b="1"/>
          </a:p>
        </p:txBody>
      </p:sp>
      <p:sp>
        <p:nvSpPr>
          <p:cNvPr id="47110" name="AutoShape 6"/>
          <p:cNvSpPr>
            <a:spLocks noChangeArrowheads="1"/>
          </p:cNvSpPr>
          <p:nvPr/>
        </p:nvSpPr>
        <p:spPr bwMode="auto">
          <a:xfrm>
            <a:off x="3886200" y="1447800"/>
            <a:ext cx="1600200" cy="1066800"/>
          </a:xfrm>
          <a:prstGeom prst="wedgeEllipseCallout">
            <a:avLst>
              <a:gd name="adj1" fmla="val -1787"/>
              <a:gd name="adj2" fmla="val 8006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kk-KZ" sz="2000"/>
              <a:t>Күн </a:t>
            </a:r>
          </a:p>
          <a:p>
            <a:pPr algn="ctr"/>
            <a:r>
              <a:rPr lang="kk-KZ" sz="2000"/>
              <a:t>Түн</a:t>
            </a:r>
            <a:endParaRPr lang="ru-RU" sz="2000"/>
          </a:p>
        </p:txBody>
      </p:sp>
      <p:sp>
        <p:nvSpPr>
          <p:cNvPr id="47111" name="AutoShape 7"/>
          <p:cNvSpPr>
            <a:spLocks noChangeArrowheads="1"/>
          </p:cNvSpPr>
          <p:nvPr/>
        </p:nvSpPr>
        <p:spPr bwMode="auto">
          <a:xfrm>
            <a:off x="6553200" y="1371600"/>
            <a:ext cx="1828800" cy="1295400"/>
          </a:xfrm>
          <a:prstGeom prst="cloudCallout">
            <a:avLst>
              <a:gd name="adj1" fmla="val -91667"/>
              <a:gd name="adj2" fmla="val 791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kk-KZ" sz="2000"/>
              <a:t>Жақсы </a:t>
            </a:r>
          </a:p>
          <a:p>
            <a:pPr algn="ctr"/>
            <a:r>
              <a:rPr lang="kk-KZ" sz="2000"/>
              <a:t>Жаман</a:t>
            </a:r>
            <a:endParaRPr lang="ru-RU" sz="2000"/>
          </a:p>
        </p:txBody>
      </p:sp>
      <p:sp>
        <p:nvSpPr>
          <p:cNvPr id="47113" name="AutoShape 9"/>
          <p:cNvSpPr>
            <a:spLocks noChangeArrowheads="1"/>
          </p:cNvSpPr>
          <p:nvPr/>
        </p:nvSpPr>
        <p:spPr bwMode="auto">
          <a:xfrm>
            <a:off x="6781800" y="3962400"/>
            <a:ext cx="1828800" cy="1295400"/>
          </a:xfrm>
          <a:prstGeom prst="cloudCallout">
            <a:avLst>
              <a:gd name="adj1" fmla="val -87847"/>
              <a:gd name="adj2" fmla="val -31741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kk-KZ" sz="2000"/>
              <a:t>Алыс </a:t>
            </a:r>
          </a:p>
          <a:p>
            <a:pPr algn="ctr"/>
            <a:r>
              <a:rPr lang="kk-KZ" sz="2000"/>
              <a:t>Жақын</a:t>
            </a:r>
            <a:endParaRPr lang="ru-RU" sz="2000"/>
          </a:p>
        </p:txBody>
      </p:sp>
      <p:sp>
        <p:nvSpPr>
          <p:cNvPr id="47114" name="AutoShape 10"/>
          <p:cNvSpPr>
            <a:spLocks noChangeArrowheads="1"/>
          </p:cNvSpPr>
          <p:nvPr/>
        </p:nvSpPr>
        <p:spPr bwMode="auto">
          <a:xfrm>
            <a:off x="3860800" y="5181600"/>
            <a:ext cx="1600200" cy="1066800"/>
          </a:xfrm>
          <a:prstGeom prst="wedgeEllipseCallout">
            <a:avLst>
              <a:gd name="adj1" fmla="val 495"/>
              <a:gd name="adj2" fmla="val -93602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kk-KZ" sz="2000"/>
              <a:t>Ақылды </a:t>
            </a:r>
          </a:p>
          <a:p>
            <a:pPr algn="ctr"/>
            <a:r>
              <a:rPr lang="kk-KZ" sz="2000"/>
              <a:t>Ақымақ</a:t>
            </a:r>
            <a:endParaRPr lang="ru-RU" sz="2000"/>
          </a:p>
        </p:txBody>
      </p:sp>
      <p:sp>
        <p:nvSpPr>
          <p:cNvPr id="47115" name="AutoShape 11"/>
          <p:cNvSpPr>
            <a:spLocks noChangeArrowheads="1"/>
          </p:cNvSpPr>
          <p:nvPr/>
        </p:nvSpPr>
        <p:spPr bwMode="auto">
          <a:xfrm>
            <a:off x="762000" y="1981200"/>
            <a:ext cx="1828800" cy="1295400"/>
          </a:xfrm>
          <a:prstGeom prst="cloudCallout">
            <a:avLst>
              <a:gd name="adj1" fmla="val 77778"/>
              <a:gd name="adj2" fmla="val 56250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kk-KZ" sz="2000"/>
              <a:t>Дос</a:t>
            </a:r>
          </a:p>
          <a:p>
            <a:pPr algn="ctr"/>
            <a:r>
              <a:rPr lang="kk-KZ" sz="2000"/>
              <a:t>Дұшпан</a:t>
            </a:r>
            <a:endParaRPr lang="ru-RU" sz="2000"/>
          </a:p>
        </p:txBody>
      </p:sp>
      <p:sp>
        <p:nvSpPr>
          <p:cNvPr id="47116" name="AutoShape 12"/>
          <p:cNvSpPr>
            <a:spLocks noChangeArrowheads="1"/>
          </p:cNvSpPr>
          <p:nvPr/>
        </p:nvSpPr>
        <p:spPr bwMode="auto">
          <a:xfrm>
            <a:off x="685800" y="4495800"/>
            <a:ext cx="1828800" cy="1295400"/>
          </a:xfrm>
          <a:prstGeom prst="cloudCallout">
            <a:avLst>
              <a:gd name="adj1" fmla="val 98523"/>
              <a:gd name="adj2" fmla="val -62991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kk-KZ" sz="2000"/>
              <a:t>Өмір </a:t>
            </a:r>
          </a:p>
          <a:p>
            <a:pPr algn="ctr"/>
            <a:r>
              <a:rPr lang="kk-KZ" sz="2000"/>
              <a:t>Өлім</a:t>
            </a:r>
            <a:endParaRPr lang="ru-RU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7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7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47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47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7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7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57188" y="428625"/>
            <a:ext cx="8229600" cy="1857375"/>
          </a:xfrm>
        </p:spPr>
        <p:txBody>
          <a:bodyPr lIns="0" rIns="0" bIns="0" anchor="b">
            <a:normAutofit/>
          </a:bodyPr>
          <a:lstStyle/>
          <a:p>
            <a:r>
              <a:rPr lang="kk-KZ" sz="3900"/>
              <a:t>   </a:t>
            </a:r>
            <a:r>
              <a:rPr lang="kk-KZ" sz="3500"/>
              <a:t> </a:t>
            </a:r>
            <a:r>
              <a:rPr lang="kk-KZ" sz="3100"/>
              <a:t>Антоним сөздерді қатыстырып </a:t>
            </a:r>
            <a:br>
              <a:rPr lang="kk-KZ" sz="3100"/>
            </a:br>
            <a:r>
              <a:rPr lang="kk-KZ" sz="3100"/>
              <a:t>“мен хайуанаттар әлемінде болдым”</a:t>
            </a:r>
            <a:br>
              <a:rPr lang="kk-KZ" sz="3100"/>
            </a:br>
            <a:r>
              <a:rPr lang="kk-KZ" sz="3100"/>
              <a:t> мәтінін құрастыр</a:t>
            </a:r>
            <a:endParaRPr lang="ru-RU" sz="3100"/>
          </a:p>
        </p:txBody>
      </p:sp>
      <p:pic>
        <p:nvPicPr>
          <p:cNvPr id="43011" name="Рисунок 4" descr="норг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214813"/>
            <a:ext cx="1357312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43013" name="Picture 9" descr="image0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5357813"/>
            <a:ext cx="1357313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43015" name="Picture 11" descr="Волк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5357813"/>
            <a:ext cx="14287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924175"/>
            <a:ext cx="14287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43018" name="Picture 14" descr="ANIM048"/>
          <p:cNvPicPr>
            <a:picLocks noChangeAspect="1" noChangeArrowheads="1"/>
          </p:cNvPicPr>
          <p:nvPr/>
        </p:nvPicPr>
        <p:blipFill>
          <a:blip r:embed="rId8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3071813"/>
            <a:ext cx="9525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9" name="Рисунок 18" descr="7.bmp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4214813"/>
            <a:ext cx="13239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0" name="Рисунок 19" descr="896.bmp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2714625"/>
            <a:ext cx="11953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1" name="Рисунок 20" descr="47.bmp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5357813"/>
            <a:ext cx="138112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2" name="Рисунок 21" descr="9633.bmp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4214813"/>
            <a:ext cx="1338262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3" name="Рисунок 22" descr="зжка.bmp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5357813"/>
            <a:ext cx="14287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4" name="Рисунок 23" descr="5555.bmp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4143375"/>
            <a:ext cx="1452562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5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4071938"/>
            <a:ext cx="1928812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6" name="Рисунок 6" descr="222.bmp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5214938"/>
            <a:ext cx="17145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7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2571750"/>
            <a:ext cx="214312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8" name="Рисунок 6" descr="222.bmp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2643188"/>
            <a:ext cx="17145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КУЙ-эстрада-УЛЫТАУ-Конил толкын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127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2051050" y="908050"/>
            <a:ext cx="6878638" cy="527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k-KZ" sz="2800" b="1" i="1">
                <a:solidFill>
                  <a:srgbClr val="FF0000"/>
                </a:solidFill>
                <a:latin typeface="Blackadder ITC" pitchFamily="82" charset="0"/>
              </a:rPr>
              <a:t>  Мына</a:t>
            </a:r>
            <a:r>
              <a:rPr lang="kk-KZ" sz="3600" b="1" i="1">
                <a:solidFill>
                  <a:srgbClr val="FF0000"/>
                </a:solidFill>
                <a:latin typeface="Blackadder ITC" pitchFamily="82" charset="0"/>
              </a:rPr>
              <a:t> </a:t>
            </a:r>
            <a:r>
              <a:rPr lang="kk-KZ" sz="2800" b="1" i="1">
                <a:solidFill>
                  <a:srgbClr val="FF0000"/>
                </a:solidFill>
                <a:latin typeface="Blackadder ITC" pitchFamily="82" charset="0"/>
              </a:rPr>
              <a:t>мақалдардан</a:t>
            </a:r>
            <a:r>
              <a:rPr lang="kk-KZ" sz="6000" b="1" i="1">
                <a:solidFill>
                  <a:srgbClr val="FF0000"/>
                </a:solidFill>
                <a:latin typeface="Blackadder ITC" pitchFamily="82" charset="0"/>
              </a:rPr>
              <a:t> </a:t>
            </a:r>
            <a:r>
              <a:rPr lang="kk-KZ" sz="2800" b="1" i="1">
                <a:solidFill>
                  <a:srgbClr val="FF0000"/>
                </a:solidFill>
                <a:latin typeface="Blackadder ITC" pitchFamily="82" charset="0"/>
              </a:rPr>
              <a:t>антонимды табыңыз</a:t>
            </a:r>
          </a:p>
          <a:p>
            <a:endParaRPr lang="kk-KZ" sz="2800" b="1" i="1">
              <a:solidFill>
                <a:srgbClr val="FF0000"/>
              </a:solidFill>
              <a:latin typeface="Blackadder ITC" pitchFamily="82" charset="0"/>
            </a:endParaRPr>
          </a:p>
          <a:p>
            <a:r>
              <a:rPr lang="kk-KZ" sz="2800" b="1" i="1">
                <a:solidFill>
                  <a:srgbClr val="FF0000"/>
                </a:solidFill>
                <a:latin typeface="Blackadder ITC" pitchFamily="82" charset="0"/>
              </a:rPr>
              <a:t>            Дос күлдіріп айтады,</a:t>
            </a:r>
          </a:p>
          <a:p>
            <a:r>
              <a:rPr lang="kk-KZ" sz="2800" b="1" i="1">
                <a:solidFill>
                  <a:srgbClr val="FF0000"/>
                </a:solidFill>
                <a:latin typeface="Blackadder ITC" pitchFamily="82" charset="0"/>
              </a:rPr>
              <a:t>          Дұшпан жылатып айтады.</a:t>
            </a:r>
          </a:p>
          <a:p>
            <a:endParaRPr lang="kk-KZ" sz="2800" b="1" i="1">
              <a:solidFill>
                <a:srgbClr val="FF0000"/>
              </a:solidFill>
              <a:latin typeface="Blackadder ITC" pitchFamily="82" charset="0"/>
            </a:endParaRPr>
          </a:p>
          <a:p>
            <a:r>
              <a:rPr lang="kk-KZ" sz="2800" b="1" i="1">
                <a:solidFill>
                  <a:srgbClr val="FF0000"/>
                </a:solidFill>
                <a:latin typeface="Blackadder ITC" pitchFamily="82" charset="0"/>
              </a:rPr>
              <a:t>         Ақылдан жақын дос жоқ,</a:t>
            </a:r>
          </a:p>
          <a:p>
            <a:r>
              <a:rPr lang="kk-KZ" sz="2800" b="1" i="1">
                <a:solidFill>
                  <a:srgbClr val="FF0000"/>
                </a:solidFill>
                <a:latin typeface="Blackadder ITC" pitchFamily="82" charset="0"/>
              </a:rPr>
              <a:t>        Ашудан жаман қас жоқ</a:t>
            </a:r>
          </a:p>
          <a:p>
            <a:endParaRPr lang="kk-KZ" sz="2800" b="1" i="1">
              <a:solidFill>
                <a:srgbClr val="FF0000"/>
              </a:solidFill>
              <a:latin typeface="Blackadder ITC" pitchFamily="82" charset="0"/>
            </a:endParaRPr>
          </a:p>
          <a:p>
            <a:r>
              <a:rPr lang="kk-KZ" sz="2800" b="1" i="1">
                <a:solidFill>
                  <a:srgbClr val="FF0000"/>
                </a:solidFill>
                <a:latin typeface="Blackadder ITC" pitchFamily="82" charset="0"/>
              </a:rPr>
              <a:t>       Жаман сөз –жанға кірген тікен,</a:t>
            </a:r>
          </a:p>
          <a:p>
            <a:r>
              <a:rPr lang="kk-KZ" sz="2800" b="1" i="1">
                <a:solidFill>
                  <a:srgbClr val="FF0000"/>
                </a:solidFill>
                <a:latin typeface="Blackadder ITC" pitchFamily="82" charset="0"/>
              </a:rPr>
              <a:t>        Жақсы сөз-таптырмайтын ем. </a:t>
            </a:r>
          </a:p>
          <a:p>
            <a:endParaRPr lang="ru-RU" sz="2800" b="1" i="1">
              <a:solidFill>
                <a:srgbClr val="FF0000"/>
              </a:solidFill>
              <a:latin typeface="Blackadder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2051050" y="1249363"/>
            <a:ext cx="5264150" cy="405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kk-KZ" sz="2800" b="1" i="1">
                <a:solidFill>
                  <a:srgbClr val="FF0000"/>
                </a:solidFill>
                <a:latin typeface="Blackadder ITC" pitchFamily="82" charset="0"/>
              </a:rPr>
              <a:t>  </a:t>
            </a:r>
            <a:r>
              <a:rPr lang="kk-KZ" sz="3200" b="1" i="1">
                <a:solidFill>
                  <a:srgbClr val="FF0000"/>
                </a:solidFill>
                <a:latin typeface="Blackadder ITC" pitchFamily="82" charset="0"/>
              </a:rPr>
              <a:t>Жұмбақты шешу</a:t>
            </a:r>
          </a:p>
          <a:p>
            <a:pPr algn="ctr"/>
            <a:endParaRPr lang="kk-KZ" sz="3200" b="1" i="1">
              <a:solidFill>
                <a:srgbClr val="FF0000"/>
              </a:solidFill>
              <a:latin typeface="Blackadder ITC" pitchFamily="82" charset="0"/>
            </a:endParaRPr>
          </a:p>
          <a:p>
            <a:pPr algn="ctr"/>
            <a:r>
              <a:rPr lang="kk-KZ" sz="2800" b="1" i="1">
                <a:solidFill>
                  <a:srgbClr val="FF0000"/>
                </a:solidFill>
                <a:latin typeface="Blackadder ITC" pitchFamily="82" charset="0"/>
              </a:rPr>
              <a:t>Бұл жұмбақ төрт сөзден құралған. Оның біріншісі – сарай сөзінің синонимі, екіншісі – астында сөзінің антонимі, үшіншісі – ірі сөзінің антонимі, төртіншісі – тау жынысты қатты заттың аты.</a:t>
            </a:r>
            <a:endParaRPr lang="ru-RU" sz="2800" b="1" i="1">
              <a:solidFill>
                <a:srgbClr val="FF0000"/>
              </a:solidFill>
              <a:latin typeface="Blackadder ITC" pitchFamily="82" charset="0"/>
            </a:endParaRP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2286000" y="55626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kk-KZ" b="1" i="1">
                <a:solidFill>
                  <a:schemeClr val="accent2"/>
                </a:solidFill>
              </a:rPr>
              <a:t>Үй үстінде ұсақ тас. Жұлдыз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0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6041" y="3661412"/>
            <a:ext cx="7040710" cy="1378193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KZ Boyarsky" pitchFamily="34" charset="0"/>
              </a:rPr>
              <a:t>Назар салып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KZ Boyarsky" pitchFamily="34" charset="0"/>
              </a:rPr>
              <a:t>тыңдағандарыңызға рахмет</a:t>
            </a:r>
            <a:r>
              <a:rPr lang="kk-KZ" sz="36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!</a:t>
            </a:r>
            <a:endParaRPr lang="ru-RU" sz="36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pic>
        <p:nvPicPr>
          <p:cNvPr id="40964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04800"/>
            <a:ext cx="5176838" cy="392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5|0.4|0.4|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3|0.3|0.6|0.5|0.2|0.2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</TotalTime>
  <Words>246</Words>
  <Application>Microsoft Office PowerPoint</Application>
  <PresentationFormat>Экран (4:3)</PresentationFormat>
  <Paragraphs>86</Paragraphs>
  <Slides>11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Blackadder ITC</vt:lpstr>
      <vt:lpstr>KZ Boyarsky</vt:lpstr>
      <vt:lpstr>Times New Roman</vt:lpstr>
      <vt:lpstr>Оформление по умолчанию</vt:lpstr>
      <vt:lpstr>Презентация PowerPoint</vt:lpstr>
      <vt:lpstr>Презентация PowerPoint</vt:lpstr>
      <vt:lpstr>`</vt:lpstr>
      <vt:lpstr>Презентация PowerPoint</vt:lpstr>
      <vt:lpstr>Презентация PowerPoint</vt:lpstr>
      <vt:lpstr>Презентация PowerPoint</vt:lpstr>
      <vt:lpstr>Презентация PowerPoint</vt:lpstr>
      <vt:lpstr>    Антоним сөздерді қатыстырып  “мен хайуанаттар әлемінде болдым”  мәтінін құрастыр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Nurken</dc:creator>
  <cp:lastModifiedBy>Зангар</cp:lastModifiedBy>
  <cp:revision>28</cp:revision>
  <cp:lastPrinted>1601-01-01T00:00:00Z</cp:lastPrinted>
  <dcterms:created xsi:type="dcterms:W3CDTF">1601-01-01T00:00:00Z</dcterms:created>
  <dcterms:modified xsi:type="dcterms:W3CDTF">2021-11-28T07:06:27Z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787176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  <property fmtid="{D5CDD505-2E9C-101B-9397-08002B2CF9AE}" pid="5" name="Version">
    <vt:i4>1</vt:i4>
  </property>
</Properties>
</file>